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6" r:id="rId2"/>
    <p:sldId id="270" r:id="rId3"/>
    <p:sldId id="295" r:id="rId4"/>
    <p:sldId id="296" r:id="rId5"/>
    <p:sldId id="297" r:id="rId6"/>
    <p:sldId id="298" r:id="rId7"/>
    <p:sldId id="294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9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Иванчина Эмилия Дмитриевна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д.т.н., профессор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Лекция </a:t>
            </a:r>
            <a:r>
              <a:rPr lang="ru-RU" dirty="0"/>
              <a:t>4</a:t>
            </a:r>
            <a:endParaRPr lang="ru-RU" dirty="0"/>
          </a:p>
          <a:p>
            <a:r>
              <a:rPr lang="ru-RU" dirty="0" smtClean="0"/>
              <a:t>Взаимосвязь явлений в процессах и  аппаратах </a:t>
            </a:r>
          </a:p>
          <a:p>
            <a:r>
              <a:rPr lang="ru-RU" dirty="0" smtClean="0"/>
              <a:t>химических производств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43F3E99D-672A-4080-ADC3-C8F9F739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План лекции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xmlns="" id="{D7550CCD-6AB9-4760-9510-42BF9CC706D9}"/>
              </a:ext>
            </a:extLst>
          </p:cNvPr>
          <p:cNvSpPr txBox="1"/>
          <p:nvPr/>
        </p:nvSpPr>
        <p:spPr>
          <a:xfrm>
            <a:off x="535939" y="1575557"/>
            <a:ext cx="10173813" cy="26244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2800" dirty="0">
                <a:solidFill>
                  <a:srgbClr val="004EA4"/>
                </a:solidFill>
                <a:cs typeface="Tahoma"/>
              </a:rPr>
              <a:t>Анализ и синтез ХТС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2800" dirty="0" smtClean="0">
                <a:solidFill>
                  <a:srgbClr val="004EA4"/>
                </a:solidFill>
                <a:cs typeface="Tahoma"/>
              </a:rPr>
              <a:t>Системный </a:t>
            </a:r>
            <a:r>
              <a:rPr lang="ru-RU" sz="2800" dirty="0">
                <a:solidFill>
                  <a:srgbClr val="004EA4"/>
                </a:solidFill>
                <a:cs typeface="Tahoma"/>
              </a:rPr>
              <a:t>анализ – стратегия для синтеза  математического описания ХТП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2800" dirty="0" smtClean="0">
                <a:solidFill>
                  <a:srgbClr val="004EA4"/>
                </a:solidFill>
                <a:cs typeface="Tahoma"/>
              </a:rPr>
              <a:t>Иерархический </a:t>
            </a:r>
            <a:r>
              <a:rPr lang="ru-RU" sz="2800" dirty="0">
                <a:solidFill>
                  <a:srgbClr val="004EA4"/>
                </a:solidFill>
                <a:cs typeface="Tahoma"/>
              </a:rPr>
              <a:t>принцип синтеза математического  </a:t>
            </a:r>
            <a:r>
              <a:rPr lang="ru-RU" sz="2800" dirty="0" smtClean="0">
                <a:solidFill>
                  <a:srgbClr val="004EA4"/>
                </a:solidFill>
                <a:cs typeface="Tahoma"/>
              </a:rPr>
              <a:t>описания</a:t>
            </a:r>
            <a:endParaRPr lang="ru-RU" sz="2800" dirty="0">
              <a:solidFill>
                <a:srgbClr val="004EA4"/>
              </a:solidFill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 smtClean="0"/>
              <a:t>Анализ и синтез ХТС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03317" y="1409226"/>
            <a:ext cx="10194174" cy="3992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cs typeface="Tahoma"/>
              </a:rPr>
              <a:t>Задача </a:t>
            </a:r>
            <a:r>
              <a:rPr lang="ru-RU" dirty="0">
                <a:cs typeface="Tahoma"/>
              </a:rPr>
              <a:t>анализа </a:t>
            </a:r>
            <a:r>
              <a:rPr lang="ru-RU" spc="-5" dirty="0">
                <a:cs typeface="Tahoma"/>
              </a:rPr>
              <a:t>заключается </a:t>
            </a:r>
            <a:r>
              <a:rPr lang="ru-RU" dirty="0">
                <a:cs typeface="Tahoma"/>
              </a:rPr>
              <a:t>в </a:t>
            </a:r>
            <a:r>
              <a:rPr lang="ru-RU" spc="-5" dirty="0">
                <a:cs typeface="Tahoma"/>
              </a:rPr>
              <a:t>построении </a:t>
            </a:r>
            <a:r>
              <a:rPr lang="ru-RU" dirty="0">
                <a:cs typeface="Tahoma"/>
              </a:rPr>
              <a:t>некоторой 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системы сведений </a:t>
            </a:r>
            <a:r>
              <a:rPr lang="ru-RU" dirty="0">
                <a:cs typeface="Tahoma"/>
              </a:rPr>
              <a:t>о функционировании ХТС в </a:t>
            </a:r>
            <a:r>
              <a:rPr lang="ru-RU" spc="-5" dirty="0">
                <a:cs typeface="Tahoma"/>
              </a:rPr>
              <a:t>зависимости </a:t>
            </a:r>
            <a:r>
              <a:rPr lang="ru-RU" spc="-735" dirty="0">
                <a:cs typeface="Tahoma"/>
              </a:rPr>
              <a:t> </a:t>
            </a:r>
            <a:r>
              <a:rPr lang="ru-RU" dirty="0">
                <a:cs typeface="Tahoma"/>
              </a:rPr>
              <a:t>от принятой </a:t>
            </a:r>
            <a:r>
              <a:rPr lang="ru-RU" spc="-5" dirty="0">
                <a:cs typeface="Tahoma"/>
              </a:rPr>
              <a:t>химической схемы </a:t>
            </a:r>
            <a:r>
              <a:rPr lang="ru-RU" dirty="0">
                <a:cs typeface="Tahoma"/>
              </a:rPr>
              <a:t>и принятых 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технологических</a:t>
            </a:r>
            <a:r>
              <a:rPr lang="ru-RU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связей </a:t>
            </a:r>
            <a:r>
              <a:rPr lang="ru-RU" dirty="0">
                <a:cs typeface="Tahoma"/>
              </a:rPr>
              <a:t>в</a:t>
            </a:r>
            <a:r>
              <a:rPr lang="ru-RU" spc="-1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этой</a:t>
            </a:r>
            <a:r>
              <a:rPr lang="ru-RU" spc="5" dirty="0">
                <a:cs typeface="Tahoma"/>
              </a:rPr>
              <a:t> </a:t>
            </a:r>
            <a:r>
              <a:rPr lang="ru-RU" spc="-10" dirty="0">
                <a:cs typeface="Tahoma"/>
              </a:rPr>
              <a:t>системе.</a:t>
            </a:r>
            <a:r>
              <a:rPr lang="ru-RU" spc="15" dirty="0">
                <a:cs typeface="Tahoma"/>
              </a:rPr>
              <a:t> </a:t>
            </a:r>
            <a:endParaRPr lang="ru-RU" spc="15" dirty="0" smtClean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spc="-5" dirty="0" smtClean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pc="-5" dirty="0" smtClean="0">
                <a:cs typeface="Tahoma"/>
              </a:rPr>
              <a:t>Результат</a:t>
            </a:r>
            <a:r>
              <a:rPr lang="ru-RU" spc="20" dirty="0" smtClean="0">
                <a:cs typeface="Tahoma"/>
              </a:rPr>
              <a:t> </a:t>
            </a:r>
            <a:r>
              <a:rPr lang="ru-RU" dirty="0">
                <a:cs typeface="Tahoma"/>
              </a:rPr>
              <a:t>анализа </a:t>
            </a:r>
            <a:r>
              <a:rPr lang="ru-RU" spc="-73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зависит </a:t>
            </a:r>
            <a:r>
              <a:rPr lang="ru-RU" dirty="0">
                <a:cs typeface="Tahoma"/>
              </a:rPr>
              <a:t>также от значений </a:t>
            </a:r>
            <a:r>
              <a:rPr lang="ru-RU" spc="-5" dirty="0">
                <a:cs typeface="Tahoma"/>
              </a:rPr>
              <a:t>конструкционных </a:t>
            </a:r>
            <a:r>
              <a:rPr lang="ru-RU" dirty="0">
                <a:cs typeface="Tahoma"/>
              </a:rPr>
              <a:t>и 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технологических параметров</a:t>
            </a:r>
            <a:r>
              <a:rPr lang="ru-RU" spc="-2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и,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следовательно,</a:t>
            </a:r>
            <a:r>
              <a:rPr lang="ru-RU" spc="5" dirty="0">
                <a:cs typeface="Tahoma"/>
              </a:rPr>
              <a:t> </a:t>
            </a:r>
            <a:r>
              <a:rPr lang="ru-RU" dirty="0">
                <a:cs typeface="Tahoma"/>
              </a:rPr>
              <a:t>от </a:t>
            </a:r>
            <a:r>
              <a:rPr lang="ru-RU" spc="5" dirty="0">
                <a:cs typeface="Tahoma"/>
              </a:rPr>
              <a:t> </a:t>
            </a:r>
            <a:r>
              <a:rPr lang="ru-RU" dirty="0">
                <a:cs typeface="Tahoma"/>
              </a:rPr>
              <a:t>заданных </a:t>
            </a:r>
            <a:r>
              <a:rPr lang="ru-RU" spc="-5" dirty="0">
                <a:cs typeface="Tahoma"/>
              </a:rPr>
              <a:t>свойств </a:t>
            </a:r>
            <a:r>
              <a:rPr lang="ru-RU" dirty="0">
                <a:cs typeface="Tahoma"/>
              </a:rPr>
              <a:t>и </a:t>
            </a:r>
            <a:r>
              <a:rPr lang="ru-RU" spc="-5" dirty="0">
                <a:cs typeface="Tahoma"/>
              </a:rPr>
              <a:t>показателей функционирования, </a:t>
            </a:r>
            <a:r>
              <a:rPr lang="ru-RU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имеющих </a:t>
            </a:r>
            <a:r>
              <a:rPr lang="ru-RU" dirty="0">
                <a:cs typeface="Tahoma"/>
              </a:rPr>
              <a:t>оптимальное </a:t>
            </a:r>
            <a:r>
              <a:rPr lang="ru-RU" spc="-5" dirty="0">
                <a:cs typeface="Tahoma"/>
              </a:rPr>
              <a:t>значение</a:t>
            </a:r>
            <a:r>
              <a:rPr lang="ru-RU" spc="-5" dirty="0" smtClean="0">
                <a:cs typeface="Tahoma"/>
              </a:rPr>
              <a:t>.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ru-RU" dirty="0">
              <a:cs typeface="Tahoma"/>
            </a:endParaRPr>
          </a:p>
          <a:p>
            <a:pPr marL="298450" marR="41275" indent="-285750" algn="just">
              <a:lnSpc>
                <a:spcPct val="992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Для оценки оптимальных значений </a:t>
            </a:r>
            <a:r>
              <a:rPr lang="ru-RU" spc="-5" dirty="0">
                <a:cs typeface="Tahoma"/>
              </a:rPr>
              <a:t>показателей вводится </a:t>
            </a:r>
            <a:r>
              <a:rPr lang="ru-RU" dirty="0">
                <a:cs typeface="Tahoma"/>
              </a:rPr>
              <a:t> понятие </a:t>
            </a:r>
            <a:r>
              <a:rPr lang="ru-RU" spc="-5" dirty="0">
                <a:cs typeface="Tahoma"/>
              </a:rPr>
              <a:t>критерия эффективности </a:t>
            </a:r>
            <a:r>
              <a:rPr lang="ru-RU" dirty="0">
                <a:cs typeface="Tahoma"/>
              </a:rPr>
              <a:t>функционирования ХТС. </a:t>
            </a:r>
            <a:r>
              <a:rPr lang="ru-RU" spc="-735" dirty="0">
                <a:cs typeface="Tahoma"/>
              </a:rPr>
              <a:t> </a:t>
            </a:r>
            <a:endParaRPr lang="ru-RU" spc="-735" dirty="0" smtClean="0">
              <a:cs typeface="Tahoma"/>
            </a:endParaRPr>
          </a:p>
          <a:p>
            <a:pPr marL="298450" marR="41275" indent="-285750" algn="just">
              <a:lnSpc>
                <a:spcPct val="992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endParaRPr lang="ru-RU" i="1" spc="-735" dirty="0">
              <a:cs typeface="Tahoma"/>
            </a:endParaRPr>
          </a:p>
          <a:p>
            <a:pPr marL="298450" marR="41275" indent="-285750" algn="just">
              <a:lnSpc>
                <a:spcPct val="992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r>
              <a:rPr lang="ru-RU" i="1" spc="-60" dirty="0" smtClean="0">
                <a:cs typeface="Tahoma"/>
              </a:rPr>
              <a:t>Критерий </a:t>
            </a:r>
            <a:r>
              <a:rPr lang="ru-RU" i="1" spc="-60" dirty="0">
                <a:cs typeface="Tahoma"/>
              </a:rPr>
              <a:t>эффективности</a:t>
            </a:r>
            <a:r>
              <a:rPr lang="ru-RU" i="1" spc="-40" dirty="0">
                <a:cs typeface="Tahoma"/>
              </a:rPr>
              <a:t> </a:t>
            </a:r>
            <a:r>
              <a:rPr lang="ru-RU" i="1" spc="-55" dirty="0">
                <a:cs typeface="Tahoma"/>
              </a:rPr>
              <a:t>функционирования</a:t>
            </a:r>
            <a:r>
              <a:rPr lang="ru-RU" i="1" spc="-85" dirty="0">
                <a:cs typeface="Tahoma"/>
              </a:rPr>
              <a:t> </a:t>
            </a:r>
            <a:r>
              <a:rPr lang="ru-RU" i="1" spc="-60" dirty="0">
                <a:cs typeface="Tahoma"/>
              </a:rPr>
              <a:t>ХТС</a:t>
            </a:r>
            <a:r>
              <a:rPr lang="ru-RU" i="1" spc="-20" dirty="0">
                <a:cs typeface="Tahoma"/>
              </a:rPr>
              <a:t> </a:t>
            </a:r>
            <a:r>
              <a:rPr lang="ru-RU" dirty="0">
                <a:cs typeface="Tahoma"/>
              </a:rPr>
              <a:t>–</a:t>
            </a:r>
            <a:r>
              <a:rPr lang="ru-RU" spc="-5" dirty="0">
                <a:cs typeface="Tahoma"/>
              </a:rPr>
              <a:t> это </a:t>
            </a:r>
            <a:r>
              <a:rPr lang="ru-RU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числовая </a:t>
            </a:r>
            <a:r>
              <a:rPr lang="ru-RU" dirty="0">
                <a:cs typeface="Tahoma"/>
              </a:rPr>
              <a:t>функциональная </a:t>
            </a:r>
            <a:r>
              <a:rPr lang="ru-RU" spc="-5" dirty="0">
                <a:cs typeface="Tahoma"/>
              </a:rPr>
              <a:t>характеристика системы, </a:t>
            </a:r>
            <a:r>
              <a:rPr lang="ru-RU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оценивающая степень </a:t>
            </a:r>
            <a:r>
              <a:rPr lang="ru-RU" dirty="0">
                <a:cs typeface="Tahoma"/>
              </a:rPr>
              <a:t>приспособленности ХТС к </a:t>
            </a:r>
            <a:r>
              <a:rPr lang="ru-RU" spc="-5" dirty="0">
                <a:cs typeface="Tahoma"/>
              </a:rPr>
              <a:t>решению </a:t>
            </a:r>
            <a:r>
              <a:rPr lang="ru-RU" spc="-73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поставленных</a:t>
            </a:r>
            <a:r>
              <a:rPr lang="ru-RU" spc="-1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перед </a:t>
            </a:r>
            <a:r>
              <a:rPr lang="ru-RU" dirty="0">
                <a:cs typeface="Tahoma"/>
              </a:rPr>
              <a:t>ней</a:t>
            </a:r>
            <a:r>
              <a:rPr lang="ru-RU" spc="-20" dirty="0">
                <a:cs typeface="Tahoma"/>
              </a:rPr>
              <a:t> </a:t>
            </a:r>
            <a:r>
              <a:rPr lang="ru-RU" dirty="0">
                <a:cs typeface="Tahoma"/>
              </a:rPr>
              <a:t>задач.</a:t>
            </a:r>
            <a:endParaRPr lang="ru-RU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 smtClean="0"/>
              <a:t>Анализ и синтез ХТС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" name="object 2"/>
          <p:cNvSpPr txBox="1"/>
          <p:nvPr/>
        </p:nvSpPr>
        <p:spPr>
          <a:xfrm>
            <a:off x="864524" y="1241252"/>
            <a:ext cx="9252065" cy="361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59510" algn="just">
              <a:lnSpc>
                <a:spcPct val="100000"/>
              </a:lnSpc>
              <a:spcBef>
                <a:spcPts val="100"/>
              </a:spcBef>
            </a:pPr>
            <a:r>
              <a:rPr dirty="0">
                <a:cs typeface="Tahoma"/>
              </a:rPr>
              <a:t>Для</a:t>
            </a:r>
            <a:r>
              <a:rPr spc="-15" dirty="0">
                <a:cs typeface="Tahoma"/>
              </a:rPr>
              <a:t> </a:t>
            </a:r>
            <a:r>
              <a:rPr dirty="0">
                <a:cs typeface="Tahoma"/>
              </a:rPr>
              <a:t>решения</a:t>
            </a:r>
            <a:r>
              <a:rPr spc="-55" dirty="0">
                <a:cs typeface="Tahoma"/>
              </a:rPr>
              <a:t> </a:t>
            </a:r>
            <a:r>
              <a:rPr dirty="0">
                <a:cs typeface="Tahoma"/>
              </a:rPr>
              <a:t>задач</a:t>
            </a:r>
            <a:r>
              <a:rPr spc="-15" dirty="0">
                <a:cs typeface="Tahoma"/>
              </a:rPr>
              <a:t> </a:t>
            </a:r>
            <a:r>
              <a:rPr dirty="0">
                <a:cs typeface="Tahoma"/>
              </a:rPr>
              <a:t>анализа</a:t>
            </a:r>
            <a:r>
              <a:rPr spc="-10" dirty="0">
                <a:cs typeface="Tahoma"/>
              </a:rPr>
              <a:t> </a:t>
            </a:r>
            <a:r>
              <a:rPr dirty="0">
                <a:cs typeface="Tahoma"/>
              </a:rPr>
              <a:t>необходимо</a:t>
            </a:r>
            <a:r>
              <a:rPr spc="-40" dirty="0">
                <a:cs typeface="Tahoma"/>
              </a:rPr>
              <a:t> </a:t>
            </a:r>
            <a:r>
              <a:rPr spc="-5" dirty="0">
                <a:cs typeface="Tahoma"/>
              </a:rPr>
              <a:t>выполнение </a:t>
            </a:r>
            <a:r>
              <a:rPr spc="-735" dirty="0">
                <a:cs typeface="Tahoma"/>
              </a:rPr>
              <a:t> </a:t>
            </a:r>
            <a:r>
              <a:rPr spc="-5" dirty="0">
                <a:cs typeface="Tahoma"/>
              </a:rPr>
              <a:t>следующих</a:t>
            </a:r>
            <a:r>
              <a:rPr dirty="0">
                <a:cs typeface="Tahoma"/>
              </a:rPr>
              <a:t> </a:t>
            </a:r>
            <a:r>
              <a:rPr dirty="0" err="1">
                <a:cs typeface="Tahoma"/>
              </a:rPr>
              <a:t>основных</a:t>
            </a:r>
            <a:r>
              <a:rPr spc="-20" dirty="0">
                <a:cs typeface="Tahoma"/>
              </a:rPr>
              <a:t> </a:t>
            </a:r>
            <a:r>
              <a:rPr lang="ru-RU" spc="-20" dirty="0" smtClean="0">
                <a:cs typeface="Tahoma"/>
              </a:rPr>
              <a:t> э</a:t>
            </a:r>
            <a:r>
              <a:rPr spc="-5" dirty="0" err="1" smtClean="0">
                <a:cs typeface="Tahoma"/>
              </a:rPr>
              <a:t>тапов</a:t>
            </a:r>
            <a:r>
              <a:rPr spc="-5" dirty="0">
                <a:cs typeface="Tahoma"/>
              </a:rPr>
              <a:t>:</a:t>
            </a:r>
            <a:endParaRPr dirty="0">
              <a:cs typeface="Tahoma"/>
            </a:endParaRPr>
          </a:p>
          <a:p>
            <a:pPr marL="12700" marR="5080" algn="just">
              <a:lnSpc>
                <a:spcPct val="100000"/>
              </a:lnSpc>
            </a:pPr>
            <a:endParaRPr lang="ru-RU" dirty="0" smtClean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buFont typeface="+mj-lt"/>
              <a:buAutoNum type="arabicPeriod"/>
            </a:pPr>
            <a:r>
              <a:rPr dirty="0" err="1" smtClean="0">
                <a:cs typeface="Tahoma"/>
              </a:rPr>
              <a:t>Технологический</a:t>
            </a:r>
            <a:r>
              <a:rPr dirty="0" smtClean="0">
                <a:cs typeface="Tahoma"/>
              </a:rPr>
              <a:t> </a:t>
            </a:r>
            <a:r>
              <a:rPr dirty="0">
                <a:cs typeface="Tahoma"/>
              </a:rPr>
              <a:t>расчет ХТС </a:t>
            </a:r>
            <a:r>
              <a:rPr spc="-5" dirty="0">
                <a:cs typeface="Tahoma"/>
              </a:rPr>
              <a:t>или получение </a:t>
            </a:r>
            <a:r>
              <a:rPr dirty="0">
                <a:cs typeface="Tahoma"/>
              </a:rPr>
              <a:t>значений 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технологических параметров </a:t>
            </a:r>
            <a:r>
              <a:rPr dirty="0">
                <a:cs typeface="Tahoma"/>
              </a:rPr>
              <a:t>(температуры, </a:t>
            </a:r>
            <a:r>
              <a:rPr spc="-5" dirty="0">
                <a:cs typeface="Tahoma"/>
              </a:rPr>
              <a:t>давления </a:t>
            </a:r>
            <a:r>
              <a:rPr dirty="0">
                <a:cs typeface="Tahoma"/>
              </a:rPr>
              <a:t>и </a:t>
            </a:r>
            <a:r>
              <a:rPr spc="-20" dirty="0">
                <a:cs typeface="Tahoma"/>
              </a:rPr>
              <a:t>т.д.). </a:t>
            </a:r>
            <a:r>
              <a:rPr spc="-735" dirty="0">
                <a:cs typeface="Tahoma"/>
              </a:rPr>
              <a:t> </a:t>
            </a:r>
            <a:endParaRPr lang="ru-RU" spc="-735" dirty="0" smtClean="0">
              <a:cs typeface="Tahoma"/>
            </a:endParaRPr>
          </a:p>
          <a:p>
            <a:pPr marL="355600" marR="5080" indent="-342900" algn="just">
              <a:lnSpc>
                <a:spcPct val="100000"/>
              </a:lnSpc>
              <a:buFont typeface="+mj-lt"/>
              <a:buAutoNum type="arabicPeriod"/>
            </a:pPr>
            <a:r>
              <a:rPr spc="-5" dirty="0" err="1" smtClean="0">
                <a:cs typeface="Tahoma"/>
              </a:rPr>
              <a:t>Технико-экономический</a:t>
            </a:r>
            <a:r>
              <a:rPr spc="-5" dirty="0" smtClean="0">
                <a:cs typeface="Tahoma"/>
              </a:rPr>
              <a:t> </a:t>
            </a:r>
            <a:r>
              <a:rPr dirty="0">
                <a:cs typeface="Tahoma"/>
              </a:rPr>
              <a:t>анализ ХТС. Он заключается в 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получении </a:t>
            </a:r>
            <a:r>
              <a:rPr dirty="0">
                <a:cs typeface="Tahoma"/>
              </a:rPr>
              <a:t>экономических </a:t>
            </a:r>
            <a:r>
              <a:rPr spc="-5" dirty="0">
                <a:cs typeface="Tahoma"/>
              </a:rPr>
              <a:t>критериев эффективности </a:t>
            </a:r>
            <a:r>
              <a:rPr dirty="0">
                <a:cs typeface="Tahoma"/>
              </a:rPr>
              <a:t> </a:t>
            </a:r>
            <a:r>
              <a:rPr spc="-5" dirty="0">
                <a:cs typeface="Tahoma"/>
              </a:rPr>
              <a:t>функционирования </a:t>
            </a:r>
            <a:r>
              <a:rPr dirty="0">
                <a:cs typeface="Tahoma"/>
              </a:rPr>
              <a:t>ХТС </a:t>
            </a:r>
            <a:r>
              <a:rPr spc="-5" dirty="0">
                <a:cs typeface="Tahoma"/>
              </a:rPr>
              <a:t>или </a:t>
            </a:r>
            <a:r>
              <a:rPr dirty="0">
                <a:cs typeface="Tahoma"/>
              </a:rPr>
              <a:t>расходных </a:t>
            </a:r>
            <a:r>
              <a:rPr spc="-5" dirty="0">
                <a:cs typeface="Tahoma"/>
              </a:rPr>
              <a:t>коэффициентов, </a:t>
            </a:r>
            <a:r>
              <a:rPr dirty="0">
                <a:cs typeface="Tahoma"/>
              </a:rPr>
              <a:t> затрат на </a:t>
            </a:r>
            <a:r>
              <a:rPr spc="-5" dirty="0">
                <a:cs typeface="Tahoma"/>
              </a:rPr>
              <a:t>производство, </a:t>
            </a:r>
            <a:r>
              <a:rPr dirty="0">
                <a:cs typeface="Tahoma"/>
              </a:rPr>
              <a:t>а также </a:t>
            </a:r>
            <a:r>
              <a:rPr spc="-5" dirty="0">
                <a:cs typeface="Tahoma"/>
              </a:rPr>
              <a:t>получении сведений </a:t>
            </a:r>
            <a:r>
              <a:rPr dirty="0">
                <a:cs typeface="Tahoma"/>
              </a:rPr>
              <a:t>о 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себестоимости</a:t>
            </a:r>
            <a:r>
              <a:rPr spc="15" dirty="0">
                <a:cs typeface="Tahoma"/>
              </a:rPr>
              <a:t> </a:t>
            </a:r>
            <a:r>
              <a:rPr dirty="0">
                <a:cs typeface="Tahoma"/>
              </a:rPr>
              <a:t>продукции.</a:t>
            </a:r>
          </a:p>
          <a:p>
            <a:pPr marL="355600" marR="833119" indent="-342900" algn="just">
              <a:lnSpc>
                <a:spcPct val="100000"/>
              </a:lnSpc>
              <a:spcBef>
                <a:spcPts val="5"/>
              </a:spcBef>
              <a:buFont typeface="+mj-lt"/>
              <a:buAutoNum type="arabicPeriod"/>
            </a:pPr>
            <a:r>
              <a:rPr dirty="0" err="1" smtClean="0">
                <a:cs typeface="Tahoma"/>
              </a:rPr>
              <a:t>Анализ</a:t>
            </a:r>
            <a:r>
              <a:rPr dirty="0" smtClean="0">
                <a:cs typeface="Tahoma"/>
              </a:rPr>
              <a:t> </a:t>
            </a:r>
            <a:r>
              <a:rPr dirty="0">
                <a:cs typeface="Tahoma"/>
              </a:rPr>
              <a:t>работы </a:t>
            </a:r>
            <a:r>
              <a:rPr spc="-5" dirty="0">
                <a:cs typeface="Tahoma"/>
              </a:rPr>
              <a:t>системы </a:t>
            </a:r>
            <a:r>
              <a:rPr dirty="0">
                <a:cs typeface="Tahoma"/>
              </a:rPr>
              <a:t>с точки </a:t>
            </a:r>
            <a:r>
              <a:rPr spc="-5" dirty="0">
                <a:cs typeface="Tahoma"/>
              </a:rPr>
              <a:t>зрения устойчивости, </a:t>
            </a:r>
            <a:r>
              <a:rPr spc="-735" dirty="0">
                <a:cs typeface="Tahoma"/>
              </a:rPr>
              <a:t> </a:t>
            </a:r>
            <a:r>
              <a:rPr dirty="0">
                <a:cs typeface="Tahoma"/>
              </a:rPr>
              <a:t>надежности</a:t>
            </a:r>
            <a:r>
              <a:rPr spc="-5" dirty="0">
                <a:cs typeface="Tahoma"/>
              </a:rPr>
              <a:t> </a:t>
            </a:r>
            <a:r>
              <a:rPr dirty="0">
                <a:cs typeface="Tahoma"/>
              </a:rPr>
              <a:t>и</a:t>
            </a:r>
            <a:r>
              <a:rPr spc="-15" dirty="0">
                <a:cs typeface="Tahoma"/>
              </a:rPr>
              <a:t> </a:t>
            </a:r>
            <a:r>
              <a:rPr dirty="0">
                <a:cs typeface="Tahoma"/>
              </a:rPr>
              <a:t>безопасности</a:t>
            </a:r>
            <a:r>
              <a:rPr spc="-10" dirty="0">
                <a:cs typeface="Tahoma"/>
              </a:rPr>
              <a:t> </a:t>
            </a:r>
            <a:r>
              <a:rPr dirty="0">
                <a:cs typeface="Tahoma"/>
              </a:rPr>
              <a:t>работы.</a:t>
            </a: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dirty="0">
              <a:cs typeface="Tahoma"/>
            </a:endParaRPr>
          </a:p>
          <a:p>
            <a:pPr marL="12700" marR="94615" algn="just">
              <a:lnSpc>
                <a:spcPct val="100000"/>
              </a:lnSpc>
            </a:pPr>
            <a:r>
              <a:rPr spc="-5" dirty="0">
                <a:cs typeface="Tahoma"/>
              </a:rPr>
              <a:t>Критерий эффективности </a:t>
            </a:r>
            <a:r>
              <a:rPr dirty="0">
                <a:cs typeface="Tahoma"/>
              </a:rPr>
              <a:t>функционирования ХТС </a:t>
            </a:r>
            <a:r>
              <a:rPr spc="-5" dirty="0">
                <a:cs typeface="Tahoma"/>
              </a:rPr>
              <a:t>состоит из </a:t>
            </a:r>
            <a:r>
              <a:rPr spc="-735" dirty="0">
                <a:cs typeface="Tahoma"/>
              </a:rPr>
              <a:t> </a:t>
            </a:r>
            <a:r>
              <a:rPr spc="-5" dirty="0">
                <a:cs typeface="Tahoma"/>
              </a:rPr>
              <a:t>двух</a:t>
            </a:r>
            <a:r>
              <a:rPr dirty="0">
                <a:cs typeface="Tahoma"/>
              </a:rPr>
              <a:t> </a:t>
            </a:r>
            <a:r>
              <a:rPr spc="-5" dirty="0">
                <a:cs typeface="Tahoma"/>
              </a:rPr>
              <a:t>частей:</a:t>
            </a:r>
            <a:r>
              <a:rPr spc="5" dirty="0">
                <a:cs typeface="Tahoma"/>
              </a:rPr>
              <a:t> </a:t>
            </a:r>
            <a:r>
              <a:rPr b="1" spc="-5" dirty="0">
                <a:cs typeface="Tahoma"/>
              </a:rPr>
              <a:t>технологической</a:t>
            </a:r>
            <a:r>
              <a:rPr spc="-20" dirty="0">
                <a:cs typeface="Tahoma"/>
              </a:rPr>
              <a:t> </a:t>
            </a:r>
            <a:r>
              <a:rPr dirty="0">
                <a:cs typeface="Tahoma"/>
              </a:rPr>
              <a:t>и </a:t>
            </a:r>
            <a:r>
              <a:rPr b="1" spc="-5" dirty="0">
                <a:cs typeface="Tahoma"/>
              </a:rPr>
              <a:t>экономической</a:t>
            </a:r>
            <a:r>
              <a:rPr spc="-5" dirty="0">
                <a:cs typeface="Tahoma"/>
              </a:rPr>
              <a:t>.</a:t>
            </a:r>
            <a:endParaRPr dirty="0">
              <a:cs typeface="Tahom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443152" y="5036964"/>
                <a:ext cx="15304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ru-RU" i="1" smtClean="0">
                              <a:latin typeface="Cambria Math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/>
                            </a:rPr>
                            <m:t>Ψ</m:t>
                          </m:r>
                        </m:e>
                      </m:bar>
                      <m:r>
                        <a:rPr lang="ru-RU" b="0" i="1" smtClean="0">
                          <a:latin typeface="Cambria Math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ru-RU" b="0" i="1" smtClean="0">
                          <a:latin typeface="Cambria Math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ru-RU" i="1">
                              <a:latin typeface="Cambria Math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52" y="5036964"/>
                <a:ext cx="1530484" cy="400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864523" y="5453700"/>
            <a:ext cx="9252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pc="-5" dirty="0">
                <a:cs typeface="Tahoma"/>
              </a:rPr>
              <a:t>При </a:t>
            </a:r>
            <a:r>
              <a:rPr lang="ru-RU" dirty="0">
                <a:cs typeface="Tahoma"/>
              </a:rPr>
              <a:t>решении</a:t>
            </a:r>
            <a:r>
              <a:rPr lang="ru-RU" spc="-30" dirty="0">
                <a:cs typeface="Tahoma"/>
              </a:rPr>
              <a:t> </a:t>
            </a:r>
            <a:r>
              <a:rPr lang="ru-RU" dirty="0">
                <a:cs typeface="Tahoma"/>
              </a:rPr>
              <a:t>задач</a:t>
            </a:r>
            <a:r>
              <a:rPr lang="ru-RU" spc="-20" dirty="0">
                <a:cs typeface="Tahoma"/>
              </a:rPr>
              <a:t> </a:t>
            </a:r>
            <a:r>
              <a:rPr lang="ru-RU" dirty="0">
                <a:cs typeface="Tahoma"/>
              </a:rPr>
              <a:t>анализа</a:t>
            </a:r>
            <a:r>
              <a:rPr lang="ru-RU" spc="5" dirty="0">
                <a:cs typeface="Tahoma"/>
              </a:rPr>
              <a:t> </a:t>
            </a:r>
            <a:r>
              <a:rPr lang="ru-RU" dirty="0">
                <a:cs typeface="Tahoma"/>
              </a:rPr>
              <a:t>ХТС</a:t>
            </a:r>
            <a:r>
              <a:rPr lang="ru-RU" spc="-30" dirty="0">
                <a:cs typeface="Tahoma"/>
              </a:rPr>
              <a:t> </a:t>
            </a:r>
            <a:r>
              <a:rPr lang="ru-RU" dirty="0">
                <a:cs typeface="Tahoma"/>
              </a:rPr>
              <a:t>необходимо</a:t>
            </a:r>
            <a:r>
              <a:rPr lang="ru-RU" spc="-3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учитывать, </a:t>
            </a:r>
            <a:r>
              <a:rPr lang="ru-RU" spc="-735" dirty="0">
                <a:cs typeface="Tahoma"/>
              </a:rPr>
              <a:t> </a:t>
            </a:r>
            <a:r>
              <a:rPr lang="ru-RU" dirty="0">
                <a:cs typeface="Tahoma"/>
              </a:rPr>
              <a:t>что ХТС </a:t>
            </a:r>
            <a:r>
              <a:rPr lang="ru-RU" spc="-5" dirty="0">
                <a:cs typeface="Tahoma"/>
              </a:rPr>
              <a:t>может </a:t>
            </a:r>
            <a:r>
              <a:rPr lang="ru-RU" dirty="0">
                <a:cs typeface="Tahoma"/>
              </a:rPr>
              <a:t>обладать </a:t>
            </a:r>
            <a:r>
              <a:rPr lang="ru-RU" spc="-5" dirty="0">
                <a:cs typeface="Tahoma"/>
              </a:rPr>
              <a:t>свойствами </a:t>
            </a:r>
            <a:r>
              <a:rPr lang="ru-RU" dirty="0">
                <a:cs typeface="Tahoma"/>
              </a:rPr>
              <a:t>не </a:t>
            </a:r>
            <a:r>
              <a:rPr lang="ru-RU" spc="-5" dirty="0">
                <a:cs typeface="Tahoma"/>
              </a:rPr>
              <a:t>характерными </a:t>
            </a:r>
            <a:r>
              <a:rPr lang="ru-RU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для</a:t>
            </a:r>
            <a:r>
              <a:rPr lang="ru-RU" dirty="0">
                <a:cs typeface="Tahoma"/>
              </a:rPr>
              <a:t> </a:t>
            </a:r>
            <a:r>
              <a:rPr lang="ru-RU" spc="-10" dirty="0">
                <a:cs typeface="Tahoma"/>
              </a:rPr>
              <a:t>ее </a:t>
            </a:r>
            <a:r>
              <a:rPr lang="ru-RU" dirty="0">
                <a:cs typeface="Tahoma"/>
              </a:rPr>
              <a:t>отдельных</a:t>
            </a:r>
            <a:r>
              <a:rPr lang="ru-RU" spc="-1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элементов </a:t>
            </a:r>
            <a:r>
              <a:rPr lang="ru-RU" dirty="0">
                <a:cs typeface="Tahoma"/>
              </a:rPr>
              <a:t>и </a:t>
            </a:r>
            <a:r>
              <a:rPr lang="ru-RU" spc="-5" dirty="0">
                <a:cs typeface="Tahoma"/>
              </a:rPr>
              <a:t>подсистем,</a:t>
            </a:r>
            <a:r>
              <a:rPr lang="ru-RU" spc="5" dirty="0">
                <a:cs typeface="Tahoma"/>
              </a:rPr>
              <a:t> </a:t>
            </a:r>
            <a:r>
              <a:rPr lang="ru-RU" dirty="0">
                <a:cs typeface="Tahoma"/>
              </a:rPr>
              <a:t>что 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обусловлено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взаимозависимостью режимов</a:t>
            </a:r>
            <a:r>
              <a:rPr lang="ru-RU" spc="-1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элементов.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49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6545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/>
              <a:t>Системный анализ – стратегия для синтеза  математического описания ХТП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50422" y="1299301"/>
            <a:ext cx="10169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pc="-5" dirty="0">
                <a:cs typeface="Tahoma"/>
              </a:rPr>
              <a:t>Построение</a:t>
            </a:r>
            <a:r>
              <a:rPr lang="ru-RU" spc="-2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интеллектуальной</a:t>
            </a:r>
            <a:r>
              <a:rPr lang="ru-RU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системы</a:t>
            </a:r>
            <a:r>
              <a:rPr lang="ru-RU" spc="1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представляет</a:t>
            </a:r>
            <a:r>
              <a:rPr lang="ru-RU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собой </a:t>
            </a:r>
            <a:r>
              <a:rPr lang="ru-RU" spc="-73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последовательность этапов </a:t>
            </a:r>
            <a:r>
              <a:rPr lang="ru-RU" dirty="0">
                <a:cs typeface="Tahoma"/>
              </a:rPr>
              <a:t>разработки физико-химической </a:t>
            </a:r>
            <a:r>
              <a:rPr lang="ru-RU" spc="-73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модели</a:t>
            </a:r>
            <a:r>
              <a:rPr lang="ru-RU" dirty="0">
                <a:cs typeface="Tahoma"/>
              </a:rPr>
              <a:t> и</a:t>
            </a:r>
            <a:r>
              <a:rPr lang="ru-RU" spc="-1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модели</a:t>
            </a:r>
            <a:r>
              <a:rPr lang="ru-RU" spc="-2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для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представления</a:t>
            </a:r>
            <a:r>
              <a:rPr lang="ru-RU" spc="5" dirty="0">
                <a:cs typeface="Tahoma"/>
              </a:rPr>
              <a:t> </a:t>
            </a:r>
            <a:r>
              <a:rPr lang="ru-RU" dirty="0">
                <a:cs typeface="Tahoma"/>
              </a:rPr>
              <a:t>знаний.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50422" y="2056686"/>
            <a:ext cx="101387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ru-RU" b="1" spc="-5" dirty="0">
                <a:cs typeface="Tahoma"/>
              </a:rPr>
              <a:t>Физико-химическая модель </a:t>
            </a:r>
            <a:r>
              <a:rPr lang="ru-RU" dirty="0">
                <a:cs typeface="Tahoma"/>
              </a:rPr>
              <a:t>позволяет </a:t>
            </a:r>
            <a:r>
              <a:rPr lang="ru-RU" spc="-5" dirty="0">
                <a:cs typeface="Tahoma"/>
              </a:rPr>
              <a:t>провести </a:t>
            </a:r>
            <a:r>
              <a:rPr lang="ru-RU" dirty="0">
                <a:cs typeface="Tahoma"/>
              </a:rPr>
              <a:t>расчет </a:t>
            </a:r>
            <a:r>
              <a:rPr lang="ru-RU" spc="-735" dirty="0">
                <a:cs typeface="Tahoma"/>
              </a:rPr>
              <a:t> </a:t>
            </a:r>
            <a:r>
              <a:rPr lang="ru-RU" dirty="0">
                <a:cs typeface="Tahoma"/>
              </a:rPr>
              <a:t>кинетики </a:t>
            </a:r>
            <a:r>
              <a:rPr lang="ru-RU" spc="-5" dirty="0">
                <a:cs typeface="Tahoma"/>
              </a:rPr>
              <a:t>взаимодействия реагентов </a:t>
            </a:r>
            <a:r>
              <a:rPr lang="ru-RU" dirty="0">
                <a:cs typeface="Tahoma"/>
              </a:rPr>
              <a:t>и </a:t>
            </a:r>
            <a:r>
              <a:rPr lang="ru-RU" spc="-5" dirty="0">
                <a:cs typeface="Tahoma"/>
              </a:rPr>
              <a:t>сделать </a:t>
            </a:r>
            <a:r>
              <a:rPr lang="ru-RU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количественную</a:t>
            </a:r>
            <a:r>
              <a:rPr lang="ru-RU" spc="-10" dirty="0">
                <a:cs typeface="Tahoma"/>
              </a:rPr>
              <a:t> </a:t>
            </a:r>
            <a:r>
              <a:rPr lang="ru-RU" dirty="0">
                <a:cs typeface="Tahoma"/>
              </a:rPr>
              <a:t>оценку </a:t>
            </a:r>
            <a:r>
              <a:rPr lang="ru-RU" spc="-5" dirty="0">
                <a:cs typeface="Tahoma"/>
              </a:rPr>
              <a:t>скоростей</a:t>
            </a:r>
            <a:r>
              <a:rPr lang="ru-RU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протекания</a:t>
            </a:r>
            <a:r>
              <a:rPr lang="ru-RU" spc="-25" dirty="0">
                <a:cs typeface="Tahoma"/>
              </a:rPr>
              <a:t> </a:t>
            </a:r>
            <a:r>
              <a:rPr lang="ru-RU" dirty="0">
                <a:cs typeface="Tahoma"/>
              </a:rPr>
              <a:t>реакций.</a:t>
            </a:r>
          </a:p>
          <a:p>
            <a:pPr marL="12700" algn="just">
              <a:lnSpc>
                <a:spcPct val="100000"/>
              </a:lnSpc>
            </a:pPr>
            <a:endParaRPr lang="ru-RU" spc="-5" dirty="0" smtClean="0">
              <a:cs typeface="Tahoma"/>
            </a:endParaRPr>
          </a:p>
          <a:p>
            <a:pPr marL="298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5" dirty="0" smtClean="0">
                <a:cs typeface="Tahoma"/>
              </a:rPr>
              <a:t>На</a:t>
            </a:r>
            <a:r>
              <a:rPr lang="ru-RU" dirty="0" smtClean="0">
                <a:cs typeface="Tahoma"/>
              </a:rPr>
              <a:t> </a:t>
            </a:r>
            <a:r>
              <a:rPr lang="ru-RU" spc="-5" dirty="0">
                <a:cs typeface="Tahoma"/>
              </a:rPr>
              <a:t>основании</a:t>
            </a:r>
            <a:r>
              <a:rPr lang="ru-RU" spc="-25" dirty="0">
                <a:cs typeface="Tahoma"/>
              </a:rPr>
              <a:t> </a:t>
            </a:r>
            <a:r>
              <a:rPr lang="ru-RU" spc="-10" dirty="0">
                <a:cs typeface="Tahoma"/>
              </a:rPr>
              <a:t>этих</a:t>
            </a:r>
            <a:r>
              <a:rPr lang="ru-RU" spc="-5" dirty="0">
                <a:cs typeface="Tahoma"/>
              </a:rPr>
              <a:t> </a:t>
            </a:r>
            <a:r>
              <a:rPr lang="ru-RU" dirty="0">
                <a:cs typeface="Tahoma"/>
              </a:rPr>
              <a:t>расчетов</a:t>
            </a:r>
            <a:r>
              <a:rPr lang="ru-RU" spc="5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составляются</a:t>
            </a:r>
            <a:r>
              <a:rPr lang="ru-RU" spc="10" dirty="0">
                <a:cs typeface="Tahoma"/>
              </a:rPr>
              <a:t> </a:t>
            </a:r>
            <a:r>
              <a:rPr lang="ru-RU" dirty="0" smtClean="0">
                <a:cs typeface="Tahoma"/>
              </a:rPr>
              <a:t>математические </a:t>
            </a:r>
            <a:r>
              <a:rPr lang="ru-RU" spc="-5" dirty="0" smtClean="0">
                <a:cs typeface="Tahoma"/>
              </a:rPr>
              <a:t>модели </a:t>
            </a:r>
            <a:r>
              <a:rPr lang="ru-RU" spc="-5" dirty="0">
                <a:cs typeface="Tahoma"/>
              </a:rPr>
              <a:t>каждого</a:t>
            </a:r>
            <a:r>
              <a:rPr lang="ru-RU" spc="-2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из</a:t>
            </a:r>
            <a:r>
              <a:rPr lang="ru-RU" spc="-20" dirty="0">
                <a:cs typeface="Tahoma"/>
              </a:rPr>
              <a:t> </a:t>
            </a:r>
            <a:r>
              <a:rPr lang="ru-RU" dirty="0">
                <a:cs typeface="Tahoma"/>
              </a:rPr>
              <a:t>аппаратов и</a:t>
            </a:r>
            <a:r>
              <a:rPr lang="ru-RU" spc="-20" dirty="0">
                <a:cs typeface="Tahoma"/>
              </a:rPr>
              <a:t> </a:t>
            </a:r>
            <a:r>
              <a:rPr lang="ru-RU" spc="-5" dirty="0">
                <a:cs typeface="Tahoma"/>
              </a:rPr>
              <a:t>всей </a:t>
            </a:r>
            <a:r>
              <a:rPr lang="ru-RU" dirty="0">
                <a:cs typeface="Tahoma"/>
              </a:rPr>
              <a:t>ХТС</a:t>
            </a:r>
            <a:r>
              <a:rPr lang="ru-RU" spc="-15" dirty="0">
                <a:cs typeface="Tahoma"/>
              </a:rPr>
              <a:t> </a:t>
            </a:r>
            <a:r>
              <a:rPr lang="ru-RU" dirty="0">
                <a:cs typeface="Tahoma"/>
              </a:rPr>
              <a:t>в</a:t>
            </a:r>
            <a:r>
              <a:rPr lang="ru-RU" spc="-10" dirty="0">
                <a:cs typeface="Tahoma"/>
              </a:rPr>
              <a:t> </a:t>
            </a:r>
            <a:r>
              <a:rPr lang="ru-RU" dirty="0">
                <a:cs typeface="Tahoma"/>
              </a:rPr>
              <a:t>целом</a:t>
            </a:r>
            <a:r>
              <a:rPr lang="ru-RU" dirty="0" smtClean="0">
                <a:cs typeface="Tahoma"/>
              </a:rPr>
              <a:t>.</a:t>
            </a:r>
            <a:endParaRPr lang="ru-RU" spc="-5" dirty="0" smtClean="0">
              <a:cs typeface="Tahoma"/>
            </a:endParaRPr>
          </a:p>
          <a:p>
            <a:pPr marL="298450" marR="163195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-5" dirty="0" smtClean="0">
                <a:cs typeface="Tahoma"/>
              </a:rPr>
              <a:t>Модель для представления </a:t>
            </a:r>
            <a:r>
              <a:rPr lang="ru-RU" dirty="0" smtClean="0">
                <a:cs typeface="Tahoma"/>
              </a:rPr>
              <a:t>знаний позволяет </a:t>
            </a:r>
            <a:r>
              <a:rPr lang="ru-RU" spc="-5" dirty="0" smtClean="0">
                <a:cs typeface="Tahoma"/>
              </a:rPr>
              <a:t>использовать </a:t>
            </a:r>
            <a:r>
              <a:rPr lang="ru-RU" spc="-735" dirty="0" smtClean="0">
                <a:cs typeface="Tahoma"/>
              </a:rPr>
              <a:t> </a:t>
            </a:r>
            <a:r>
              <a:rPr lang="ru-RU" dirty="0" smtClean="0">
                <a:cs typeface="Tahoma"/>
              </a:rPr>
              <a:t>информацию в </a:t>
            </a:r>
            <a:r>
              <a:rPr lang="ru-RU" spc="-5" dirty="0" smtClean="0">
                <a:cs typeface="Tahoma"/>
              </a:rPr>
              <a:t>нечисловой </a:t>
            </a:r>
            <a:r>
              <a:rPr lang="ru-RU" dirty="0" smtClean="0">
                <a:cs typeface="Tahoma"/>
              </a:rPr>
              <a:t>форме, </a:t>
            </a:r>
            <a:r>
              <a:rPr lang="ru-RU" spc="-5" dirty="0" smtClean="0">
                <a:cs typeface="Tahoma"/>
              </a:rPr>
              <a:t>составлять </a:t>
            </a:r>
            <a:r>
              <a:rPr lang="ru-RU" dirty="0" smtClean="0">
                <a:cs typeface="Tahoma"/>
              </a:rPr>
              <a:t>диалог </a:t>
            </a:r>
            <a:r>
              <a:rPr lang="ru-RU" spc="5" dirty="0" smtClean="0">
                <a:cs typeface="Tahoma"/>
              </a:rPr>
              <a:t> </a:t>
            </a:r>
            <a:r>
              <a:rPr lang="ru-RU" spc="-5" dirty="0" smtClean="0">
                <a:cs typeface="Tahoma"/>
              </a:rPr>
              <a:t>пользователя</a:t>
            </a:r>
            <a:r>
              <a:rPr lang="ru-RU" dirty="0" smtClean="0">
                <a:cs typeface="Tahoma"/>
              </a:rPr>
              <a:t> </a:t>
            </a:r>
            <a:r>
              <a:rPr lang="ru-RU" spc="-5" dirty="0" smtClean="0">
                <a:cs typeface="Tahoma"/>
              </a:rPr>
              <a:t>интеллектуальной</a:t>
            </a:r>
            <a:r>
              <a:rPr lang="ru-RU" spc="5" dirty="0" smtClean="0">
                <a:cs typeface="Tahoma"/>
              </a:rPr>
              <a:t> </a:t>
            </a:r>
            <a:r>
              <a:rPr lang="ru-RU" spc="-5" dirty="0" smtClean="0">
                <a:cs typeface="Tahoma"/>
              </a:rPr>
              <a:t>системой</a:t>
            </a:r>
            <a:r>
              <a:rPr lang="ru-RU" spc="20" dirty="0" smtClean="0">
                <a:cs typeface="Tahoma"/>
              </a:rPr>
              <a:t> </a:t>
            </a:r>
            <a:r>
              <a:rPr lang="ru-RU" spc="-5" dirty="0" smtClean="0">
                <a:cs typeface="Tahoma"/>
              </a:rPr>
              <a:t>для</a:t>
            </a:r>
            <a:r>
              <a:rPr lang="ru-RU" spc="-10" dirty="0" smtClean="0">
                <a:cs typeface="Tahoma"/>
              </a:rPr>
              <a:t> </a:t>
            </a:r>
            <a:r>
              <a:rPr lang="ru-RU" spc="-5" dirty="0" smtClean="0">
                <a:cs typeface="Tahoma"/>
              </a:rPr>
              <a:t>расчета</a:t>
            </a:r>
            <a:r>
              <a:rPr lang="ru-RU" dirty="0">
                <a:cs typeface="Tahoma"/>
              </a:rPr>
              <a:t> и оптимизации ХТС</a:t>
            </a:r>
            <a:r>
              <a:rPr lang="ru-RU" dirty="0" smtClean="0">
                <a:cs typeface="Tahoma"/>
              </a:rPr>
              <a:t>.</a:t>
            </a:r>
          </a:p>
          <a:p>
            <a:pPr marL="298450" marR="163195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Разработка физико-химической модели начинается с  составления формализованного механизма или схемы  превращения реагентов. При этом системный анализ  является стратегией изучения ХТС. Сущность системного  анализа заключается в том, что вся информация,  полученная на лабораторных, промышленных и  полупромышленных установках постепенно дополняется и  накапливается для построения общей модели ХТС.</a:t>
            </a:r>
          </a:p>
          <a:p>
            <a:pPr marL="298450" marR="163195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При этом вся информация делится на две группы:  </a:t>
            </a:r>
            <a:r>
              <a:rPr lang="ru-RU" dirty="0" smtClean="0">
                <a:cs typeface="Tahoma"/>
              </a:rPr>
              <a:t>формализованная / неформализованная</a:t>
            </a:r>
            <a:r>
              <a:rPr lang="ru-RU" dirty="0">
                <a:cs typeface="Tahoma"/>
              </a:rPr>
              <a:t>.</a:t>
            </a:r>
          </a:p>
          <a:p>
            <a:pPr marL="298450" marR="163195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dirty="0">
                <a:cs typeface="Tahoma"/>
              </a:rPr>
              <a:t>Формализованная информация обрабатывается с  помощью математических моделей, написанных в виде  функциональных зависимостей или знаковых моделей.  Неформализованные задачи решаются с помощью  моделей, основанных на знаниях</a:t>
            </a:r>
            <a:r>
              <a:rPr lang="ru-RU" dirty="0" smtClean="0">
                <a:cs typeface="Tahoma"/>
              </a:rPr>
              <a:t>.</a:t>
            </a:r>
            <a:endParaRPr lang="ru-RU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8483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42357" y="260166"/>
            <a:ext cx="10322490" cy="504604"/>
          </a:xfrm>
        </p:spPr>
        <p:txBody>
          <a:bodyPr>
            <a:noAutofit/>
          </a:bodyPr>
          <a:lstStyle/>
          <a:p>
            <a:r>
              <a:rPr lang="ru-RU" sz="2800" dirty="0"/>
              <a:t>Иерархический принцип синтеза математического  описания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9132" y="909520"/>
            <a:ext cx="11172306" cy="53681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pc="-5" dirty="0"/>
              <a:t>После </a:t>
            </a:r>
            <a:r>
              <a:rPr lang="ru-RU" dirty="0"/>
              <a:t>разработки математических </a:t>
            </a:r>
            <a:r>
              <a:rPr lang="ru-RU" spc="-5" dirty="0"/>
              <a:t>моделей </a:t>
            </a:r>
            <a:r>
              <a:rPr lang="ru-RU" dirty="0"/>
              <a:t>аппаратов </a:t>
            </a:r>
            <a:r>
              <a:rPr lang="ru-RU" spc="-5" dirty="0"/>
              <a:t>при </a:t>
            </a:r>
            <a:r>
              <a:rPr lang="ru-RU" dirty="0"/>
              <a:t> разработке</a:t>
            </a:r>
            <a:r>
              <a:rPr lang="ru-RU" spc="-15" dirty="0"/>
              <a:t> </a:t>
            </a:r>
            <a:r>
              <a:rPr lang="ru-RU" spc="-5" dirty="0"/>
              <a:t>интеллектуальной</a:t>
            </a:r>
            <a:r>
              <a:rPr lang="ru-RU" dirty="0"/>
              <a:t> </a:t>
            </a:r>
            <a:r>
              <a:rPr lang="ru-RU" spc="-5" dirty="0"/>
              <a:t>системы</a:t>
            </a:r>
            <a:r>
              <a:rPr lang="ru-RU" spc="30" dirty="0"/>
              <a:t> </a:t>
            </a:r>
            <a:r>
              <a:rPr lang="ru-RU" dirty="0"/>
              <a:t>возникает </a:t>
            </a:r>
            <a:r>
              <a:rPr lang="ru-RU" spc="5" dirty="0"/>
              <a:t> </a:t>
            </a:r>
            <a:r>
              <a:rPr lang="ru-RU" dirty="0"/>
              <a:t>необходимость </a:t>
            </a:r>
            <a:r>
              <a:rPr lang="ru-RU" spc="-5" dirty="0"/>
              <a:t>синтеза математического описания </a:t>
            </a:r>
            <a:r>
              <a:rPr lang="ru-RU" dirty="0"/>
              <a:t>ХТС. </a:t>
            </a:r>
            <a:r>
              <a:rPr lang="ru-RU" spc="5" dirty="0"/>
              <a:t> </a:t>
            </a:r>
            <a:endParaRPr lang="ru-RU" spc="5" dirty="0" smtClean="0"/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Основу </a:t>
            </a:r>
            <a:r>
              <a:rPr lang="ru-RU" spc="-5" dirty="0"/>
              <a:t>данного</a:t>
            </a:r>
            <a:r>
              <a:rPr lang="ru-RU" spc="-30" dirty="0"/>
              <a:t> </a:t>
            </a:r>
            <a:r>
              <a:rPr lang="ru-RU" spc="-5" dirty="0"/>
              <a:t>синтеза</a:t>
            </a:r>
            <a:r>
              <a:rPr lang="ru-RU" dirty="0"/>
              <a:t> </a:t>
            </a:r>
            <a:r>
              <a:rPr lang="ru-RU" spc="-5" dirty="0"/>
              <a:t>составляет</a:t>
            </a:r>
            <a:r>
              <a:rPr lang="ru-RU" spc="20" dirty="0"/>
              <a:t> </a:t>
            </a:r>
            <a:r>
              <a:rPr lang="ru-RU" dirty="0"/>
              <a:t>иерархический </a:t>
            </a:r>
            <a:r>
              <a:rPr lang="ru-RU" spc="5" dirty="0"/>
              <a:t> </a:t>
            </a:r>
            <a:r>
              <a:rPr lang="ru-RU" dirty="0"/>
              <a:t>принцип, </a:t>
            </a:r>
            <a:r>
              <a:rPr lang="ru-RU" spc="-5" dirty="0"/>
              <a:t>который заключается </a:t>
            </a:r>
            <a:r>
              <a:rPr lang="ru-RU" dirty="0"/>
              <a:t>в том, </a:t>
            </a:r>
            <a:r>
              <a:rPr lang="ru-RU" spc="-5" dirty="0"/>
              <a:t>что уравнения, </a:t>
            </a:r>
            <a:r>
              <a:rPr lang="ru-RU" dirty="0"/>
              <a:t> </a:t>
            </a:r>
            <a:r>
              <a:rPr lang="ru-RU" spc="-5" dirty="0"/>
              <a:t>описывающие элементарный</a:t>
            </a:r>
            <a:r>
              <a:rPr lang="ru-RU" spc="-10" dirty="0"/>
              <a:t> </a:t>
            </a:r>
            <a:r>
              <a:rPr lang="ru-RU" spc="-5" dirty="0"/>
              <a:t>процесс,</a:t>
            </a:r>
            <a:r>
              <a:rPr lang="ru-RU" spc="15" dirty="0"/>
              <a:t> </a:t>
            </a:r>
            <a:r>
              <a:rPr lang="ru-RU" spc="-5" dirty="0"/>
              <a:t>конкретизируются</a:t>
            </a:r>
            <a:r>
              <a:rPr lang="ru-RU" spc="-20" dirty="0"/>
              <a:t> </a:t>
            </a:r>
            <a:r>
              <a:rPr lang="ru-RU" dirty="0"/>
              <a:t>на </a:t>
            </a:r>
            <a:r>
              <a:rPr lang="ru-RU" spc="-735" dirty="0"/>
              <a:t> </a:t>
            </a:r>
            <a:r>
              <a:rPr lang="ru-RU" dirty="0"/>
              <a:t>определенном</a:t>
            </a:r>
            <a:r>
              <a:rPr lang="ru-RU" spc="-35" dirty="0"/>
              <a:t> </a:t>
            </a:r>
            <a:r>
              <a:rPr lang="ru-RU" dirty="0"/>
              <a:t>уровне</a:t>
            </a:r>
            <a:r>
              <a:rPr lang="ru-RU" spc="-20" dirty="0"/>
              <a:t> </a:t>
            </a:r>
            <a:r>
              <a:rPr lang="ru-RU" dirty="0"/>
              <a:t>рассмотрения.</a:t>
            </a: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endParaRPr lang="ru-RU" dirty="0" smtClean="0"/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ru-RU" dirty="0" smtClean="0"/>
              <a:t>Приняты</a:t>
            </a:r>
            <a:r>
              <a:rPr lang="ru-RU" spc="-50" dirty="0" smtClean="0"/>
              <a:t> </a:t>
            </a:r>
            <a:r>
              <a:rPr lang="ru-RU" spc="-5" dirty="0"/>
              <a:t>следующие</a:t>
            </a:r>
            <a:r>
              <a:rPr lang="ru-RU" spc="-35" dirty="0"/>
              <a:t> </a:t>
            </a:r>
            <a:r>
              <a:rPr lang="ru-RU" dirty="0"/>
              <a:t>уровни</a:t>
            </a:r>
            <a:r>
              <a:rPr lang="ru-RU" dirty="0" smtClean="0"/>
              <a:t>:</a:t>
            </a: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endParaRPr lang="ru-RU" dirty="0"/>
          </a:p>
          <a:p>
            <a:pPr marL="12700" marR="274320" algn="just">
              <a:lnSpc>
                <a:spcPct val="100000"/>
              </a:lnSpc>
            </a:pPr>
            <a:r>
              <a:rPr lang="ru-RU" b="1" spc="-5" dirty="0">
                <a:latin typeface="Tahoma"/>
                <a:cs typeface="Tahoma"/>
              </a:rPr>
              <a:t>Микроскопический</a:t>
            </a:r>
            <a:r>
              <a:rPr lang="ru-RU" b="1" dirty="0">
                <a:latin typeface="Tahoma"/>
                <a:cs typeface="Tahoma"/>
              </a:rPr>
              <a:t> уровень</a:t>
            </a:r>
            <a:r>
              <a:rPr lang="ru-RU" dirty="0"/>
              <a:t>, на котором </a:t>
            </a:r>
            <a:r>
              <a:rPr lang="ru-RU" spc="5" dirty="0"/>
              <a:t> </a:t>
            </a:r>
            <a:r>
              <a:rPr lang="ru-RU" spc="-5" dirty="0"/>
              <a:t>рассматриваются</a:t>
            </a:r>
            <a:r>
              <a:rPr lang="ru-RU" spc="30" dirty="0"/>
              <a:t> </a:t>
            </a:r>
            <a:r>
              <a:rPr lang="ru-RU" spc="-5" dirty="0"/>
              <a:t>процессы</a:t>
            </a:r>
            <a:r>
              <a:rPr lang="ru-RU" spc="10" dirty="0"/>
              <a:t> </a:t>
            </a:r>
            <a:r>
              <a:rPr lang="ru-RU" spc="-5" dirty="0"/>
              <a:t>переноса </a:t>
            </a:r>
            <a:r>
              <a:rPr lang="ru-RU" spc="-10" dirty="0"/>
              <a:t>вещества</a:t>
            </a:r>
            <a:r>
              <a:rPr lang="ru-RU" spc="35" dirty="0"/>
              <a:t> </a:t>
            </a:r>
            <a:r>
              <a:rPr lang="ru-RU" dirty="0"/>
              <a:t>и</a:t>
            </a:r>
            <a:r>
              <a:rPr lang="ru-RU" spc="5" dirty="0"/>
              <a:t> </a:t>
            </a:r>
            <a:r>
              <a:rPr lang="ru-RU" spc="-5" dirty="0"/>
              <a:t>энергии. </a:t>
            </a:r>
            <a:r>
              <a:rPr lang="ru-RU" spc="-735" dirty="0"/>
              <a:t> </a:t>
            </a:r>
            <a:r>
              <a:rPr lang="ru-RU" spc="-5" dirty="0"/>
              <a:t>При этом </a:t>
            </a:r>
            <a:r>
              <a:rPr lang="ru-RU" dirty="0"/>
              <a:t>на молекулярном уровне </a:t>
            </a:r>
            <a:r>
              <a:rPr lang="ru-RU" spc="-5" dirty="0"/>
              <a:t>рассматриваются все </a:t>
            </a:r>
            <a:r>
              <a:rPr lang="ru-RU" dirty="0"/>
              <a:t> возможные реакции </a:t>
            </a:r>
            <a:r>
              <a:rPr lang="ru-RU" spc="-5" dirty="0"/>
              <a:t>веществ. Результатом </a:t>
            </a:r>
            <a:r>
              <a:rPr lang="ru-RU" dirty="0"/>
              <a:t>анализа </a:t>
            </a:r>
            <a:r>
              <a:rPr lang="ru-RU" spc="5" dirty="0"/>
              <a:t> </a:t>
            </a:r>
            <a:r>
              <a:rPr lang="ru-RU" spc="-5" dirty="0"/>
              <a:t>процесса</a:t>
            </a:r>
            <a:r>
              <a:rPr lang="ru-RU" dirty="0"/>
              <a:t> на </a:t>
            </a:r>
            <a:r>
              <a:rPr lang="ru-RU" spc="-5" dirty="0"/>
              <a:t>данном</a:t>
            </a:r>
            <a:r>
              <a:rPr lang="ru-RU" spc="-15" dirty="0"/>
              <a:t> </a:t>
            </a:r>
            <a:r>
              <a:rPr lang="ru-RU" dirty="0"/>
              <a:t>уровне</a:t>
            </a:r>
            <a:r>
              <a:rPr lang="ru-RU" spc="-20" dirty="0"/>
              <a:t> </a:t>
            </a:r>
            <a:r>
              <a:rPr lang="ru-RU" spc="-5" dirty="0"/>
              <a:t>является</a:t>
            </a:r>
            <a:r>
              <a:rPr lang="ru-RU" dirty="0"/>
              <a:t> </a:t>
            </a:r>
            <a:r>
              <a:rPr lang="ru-RU" spc="-5" dirty="0"/>
              <a:t>схема реакций, которые приводят к превращению сырья в продукт</a:t>
            </a:r>
            <a:r>
              <a:rPr lang="ru-RU" spc="-5" dirty="0" smtClean="0"/>
              <a:t>.</a:t>
            </a:r>
          </a:p>
          <a:p>
            <a:pPr marL="12700" marR="274320" algn="just">
              <a:lnSpc>
                <a:spcPct val="100000"/>
              </a:lnSpc>
            </a:pPr>
            <a:r>
              <a:rPr lang="ru-RU" b="1" spc="-5" dirty="0"/>
              <a:t>Уровень элементарного акта процесса</a:t>
            </a:r>
            <a:r>
              <a:rPr lang="ru-RU" spc="-5" dirty="0"/>
              <a:t>. Под  элементарным актом процесса принято называть физико-  химический процесс, который протекает в минимально  допустимых пространствах и временных масштабах, при  которых он еще сохраняет все основные черты процесса,  который моделируется. На этом этапе формируются  начальные и граничные условия для уравнения переноса  массы и энергии.</a:t>
            </a:r>
          </a:p>
          <a:p>
            <a:pPr marL="12700" marR="274320" algn="just">
              <a:lnSpc>
                <a:spcPct val="100000"/>
              </a:lnSpc>
            </a:pPr>
            <a:r>
              <a:rPr lang="ru-RU" b="1" spc="-5" dirty="0"/>
              <a:t>Уровень аппарата в целом</a:t>
            </a:r>
            <a:r>
              <a:rPr lang="ru-RU" spc="-5" dirty="0"/>
              <a:t>. На этом этапе синтеза  математического описания основное внимание уделяется  структуре потоков материальных и энергетических в  реальном аппарате определенной конструкции.</a:t>
            </a:r>
          </a:p>
          <a:p>
            <a:pPr marL="12700" marR="274320" algn="just">
              <a:lnSpc>
                <a:spcPct val="100000"/>
              </a:lnSpc>
            </a:pPr>
            <a:r>
              <a:rPr lang="ru-RU" b="1" spc="-5" dirty="0"/>
              <a:t>Уровень ХТС</a:t>
            </a:r>
            <a:r>
              <a:rPr lang="ru-RU" spc="-5" dirty="0"/>
              <a:t>. Основной задачей синтеза  математического описания является отображение  некоторой топологии системы, которая в конечном итоге  задается коэффициентами связи между аппаратами с учетом рециркуляции</a:t>
            </a:r>
            <a:r>
              <a:rPr lang="ru-RU" spc="-5" dirty="0" smtClean="0"/>
              <a:t>.</a:t>
            </a:r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33537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7686</TotalTime>
  <Words>644</Words>
  <Application>Microsoft Office PowerPoint</Application>
  <PresentationFormat>Произвольный</PresentationFormat>
  <Paragraphs>54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Системный анализ процессов химической технологии</vt:lpstr>
      <vt:lpstr>План лекции</vt:lpstr>
      <vt:lpstr>Анализ и синтез ХТС</vt:lpstr>
      <vt:lpstr>Анализ и синтез ХТС</vt:lpstr>
      <vt:lpstr>Системный анализ – стратегия для синтеза  математического описания ХТП</vt:lpstr>
      <vt:lpstr>Иерархический принцип синтеза математического  описания</vt:lpstr>
      <vt:lpstr>КОНТАКТНАЯ ИНФОРМАЦИЯ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Vyacheslav A. Chuzlov</cp:lastModifiedBy>
  <cp:revision>125</cp:revision>
  <dcterms:created xsi:type="dcterms:W3CDTF">2020-11-19T09:51:55Z</dcterms:created>
  <dcterms:modified xsi:type="dcterms:W3CDTF">2021-12-15T05:48:47Z</dcterms:modified>
</cp:coreProperties>
</file>